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embeddedFontLst>
    <p:embeddedFont>
      <p:font typeface="Playfair Display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758CEED-EC12-4178-82EA-C3F19EA68280}">
  <a:tblStyle styleId="{8758CEED-EC12-4178-82EA-C3F19EA682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PlayfairDisplay-bold.fntdata"/><Relationship Id="rId41" Type="http://schemas.openxmlformats.org/officeDocument/2006/relationships/font" Target="fonts/PlayfairDisplay-regular.fntdata"/><Relationship Id="rId44" Type="http://schemas.openxmlformats.org/officeDocument/2006/relationships/font" Target="fonts/PlayfairDisplay-boldItalic.fntdata"/><Relationship Id="rId43" Type="http://schemas.openxmlformats.org/officeDocument/2006/relationships/font" Target="fonts/PlayfairDisplay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b5afe586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b5afe58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b5afe586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b5afe58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b5afe586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b5afe58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Armando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b5afe5860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b5afe586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Armando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b5afe5860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b5afe586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Armando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Lazlow</a:t>
            </a:r>
            <a:endParaRPr/>
          </a:p>
        </p:txBody>
      </p:sp>
      <p:sp>
        <p:nvSpPr>
          <p:cNvPr id="318" name="Google Shape;3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acb340be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acb340b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Lazlow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acb340be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acb340be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Lazlow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  <p:sp>
        <p:nvSpPr>
          <p:cNvPr id="360" name="Google Shape;3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acb337560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acb33756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abd81ee6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abd81ee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40c37223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40c3722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40c37223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40c37223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b5afe5860_5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7b5afe5860_5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Armando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b5afe5860_5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b5afe5860_5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4265c4a81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4265c4a8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4265c4a81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84265c4a81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acb33756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acb33756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  <p:sp>
        <p:nvSpPr>
          <p:cNvPr id="495" name="Google Shape;4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abd81ee68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7abd81ee6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7acb3386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7acb3386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Alex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Our aim is to create a open system that can be used by any hobbyist that needs a starting point in making their Chicken Coop IOT.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-Alex</a:t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acb33867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acb3386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Ryan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7b5afe5860_5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7b5afe5860_5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Lazlow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b5afe5860_5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b5afe5860_5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b5afe5860_5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7b5afe5860_5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b5afe5860_5_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b5afe5860_5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b5afe5860_5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7b5afe5860_5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Amine</a:t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b5afe5860_5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b5afe5860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Armando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ac62b20b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ac62b20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be able to measure and display the temperature of food and water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be able to measure and display the weight of the food and water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4b928d433_0_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4b928d43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be able to measure and display the temperature of food and water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Need to be able to measure and display the weight of the food and water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c62b20b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c62b20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Lexi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b5afe586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b5afe58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None/>
              <a:defRPr>
                <a:solidFill>
                  <a:srgbClr val="1155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1800"/>
              <a:buChar char="➔"/>
              <a:defRPr>
                <a:solidFill>
                  <a:srgbClr val="1155CC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◆"/>
              <a:defRPr>
                <a:solidFill>
                  <a:srgbClr val="1155CC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>
                <a:solidFill>
                  <a:srgbClr val="1155CC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>
                <a:solidFill>
                  <a:srgbClr val="1155CC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◆"/>
              <a:defRPr>
                <a:solidFill>
                  <a:srgbClr val="1155CC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>
                <a:solidFill>
                  <a:srgbClr val="1155CC"/>
                </a:solidFill>
              </a:defRPr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>
                <a:solidFill>
                  <a:srgbClr val="1155CC"/>
                </a:solidFill>
              </a:defRPr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◆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image" Target="../media/image14.jpg"/><Relationship Id="rId8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4716200" y="3433675"/>
            <a:ext cx="3275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solidFill>
                  <a:srgbClr val="FFF2CC"/>
                </a:solidFill>
              </a:rPr>
              <a:t>Indicoop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7991300" y="2808475"/>
            <a:ext cx="34149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FFF2CC"/>
                </a:solidFill>
              </a:rPr>
              <a:t>Wireless Backyard Chicken Coop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840800" y="4673225"/>
            <a:ext cx="42207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IRP Presentation</a:t>
            </a:r>
            <a:endParaRPr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Team: sdmay-20-55</a:t>
            </a:r>
            <a:endParaRPr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Advisor: Andrew Bolstad</a:t>
            </a:r>
            <a:endParaRPr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Tasks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51" name="Google Shape;251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High level tasks in order to successfully implement our project: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Create a simple and easy to use hardware solution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Develop a user friendly front-end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Integrate software and hardware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Keep good documentation and code layout so that new features are easy to add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1235100" y="6353425"/>
            <a:ext cx="50868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Plan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3"/>
          <p:cNvSpPr/>
          <p:nvPr/>
        </p:nvSpPr>
        <p:spPr>
          <a:xfrm>
            <a:off x="6191099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7444813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3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Risks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Chickens pecking at our wiring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Metals leaching into the water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Weather issues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Global Pandemic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1235100" y="6353425"/>
            <a:ext cx="50868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Plan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6191099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7444813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650" y="1825625"/>
            <a:ext cx="3333900" cy="33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System Architecture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2484325" y="6353425"/>
            <a:ext cx="50595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System Design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7444813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951" y="1501498"/>
            <a:ext cx="8311600" cy="46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Component Diagram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291" name="Google Shape;2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075" y="1564850"/>
            <a:ext cx="7381539" cy="4357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2484325" y="6353425"/>
            <a:ext cx="50595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System Design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7444813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Tools used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04" name="Google Shape;304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Client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Angular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Server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MongoDB</a:t>
            </a:r>
            <a:endParaRPr>
              <a:solidFill>
                <a:schemeClr val="dk2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◆"/>
            </a:pPr>
            <a:r>
              <a:rPr lang="en-US">
                <a:solidFill>
                  <a:schemeClr val="dk2"/>
                </a:solidFill>
              </a:rPr>
              <a:t>Flask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Hardware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Solidworks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Arduino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Extra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Ubuntu 18.04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CodeServer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3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5" name="Google Shape;3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299" y="1126825"/>
            <a:ext cx="1789350" cy="188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175" y="3284175"/>
            <a:ext cx="2176399" cy="21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3800" y="857250"/>
            <a:ext cx="2426924" cy="24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77395" y="3402420"/>
            <a:ext cx="2176400" cy="21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2484325" y="6353425"/>
            <a:ext cx="50595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System Design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7444813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2CC"/>
                </a:solidFill>
              </a:rPr>
              <a:t>Prototype Implementations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21" name="Google Shape;32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Low current draw, long battery life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Autonomous wireless capability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Determine level and temperature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Easy to modify, log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Quick to install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Quick to change batteries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28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3732313" y="6353375"/>
            <a:ext cx="50655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Prototype Implementation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28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Prototype Revision A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334" name="Google Shape;3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6975"/>
            <a:ext cx="5343277" cy="358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1512807">
            <a:off x="5227054" y="2474423"/>
            <a:ext cx="6164020" cy="300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9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3732313" y="6353375"/>
            <a:ext cx="50655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Prototype Implementation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29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Prototype Revision A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48" name="Google Shape;348;p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ESP-3212 240 MHz Dual Core Processor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Integrated WiFi &amp; Bluetooth Transceiver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Hardware accelerated encryption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Integrated Li-Po charger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2.5 uA idle current draw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3000"/>
              </a:spcBef>
              <a:spcAft>
                <a:spcPts val="3000"/>
              </a:spcAft>
              <a:buNone/>
            </a:pPr>
            <a:r>
              <a:rPr lang="en-US">
                <a:solidFill>
                  <a:schemeClr val="dk2"/>
                </a:solidFill>
              </a:rPr>
              <a:t>Degraw 40 kg load cell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Integrated hooks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Tested ADC (HX711)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1.5 mA operating current draw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Low cost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	</a:t>
            </a: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349" name="Google Shape;3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7550" y="837079"/>
            <a:ext cx="3589601" cy="35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575" y="2677126"/>
            <a:ext cx="3207176" cy="32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0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3732313" y="6353375"/>
            <a:ext cx="50655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Prototype Implementation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2CC"/>
                </a:solidFill>
              </a:rPr>
              <a:t>Project Feature Decomposition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63" name="Google Shape;363;p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Administrative/Organizational Duties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Device Selection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Weight Sensor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Temperature Sensor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Client Application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Server/Database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Power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Physical Housing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3732313" y="6353375"/>
            <a:ext cx="50655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Prototype Implementation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8" name="Google Shape;368;p31"/>
          <p:cNvSpPr/>
          <p:nvPr/>
        </p:nvSpPr>
        <p:spPr>
          <a:xfrm>
            <a:off x="86734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31"/>
          <p:cNvSpPr/>
          <p:nvPr/>
        </p:nvSpPr>
        <p:spPr>
          <a:xfrm>
            <a:off x="9920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Technical Project Milestones</a:t>
            </a:r>
            <a:endParaRPr>
              <a:solidFill>
                <a:srgbClr val="FFF2CC"/>
              </a:solidFill>
            </a:endParaRPr>
          </a:p>
        </p:txBody>
      </p:sp>
      <p:graphicFrame>
        <p:nvGraphicFramePr>
          <p:cNvPr id="376" name="Google Shape;376;p32"/>
          <p:cNvGraphicFramePr/>
          <p:nvPr/>
        </p:nvGraphicFramePr>
        <p:xfrm>
          <a:off x="952500" y="162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{8758CEED-EC12-4178-82EA-C3F19EA68280}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47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b="1" sz="1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Milestone #1</a:t>
                      </a:r>
                      <a:endParaRPr b="1" sz="1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Milestone #2</a:t>
                      </a:r>
                      <a:endParaRPr b="1" sz="1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Milestone #3</a:t>
                      </a:r>
                      <a:endParaRPr b="1" sz="1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Weight Sensor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weight sensing demo on board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 embedded code to transfer readings over network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Install weight sensor in chicken coop (with physical housing)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Temperature Sensor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temperature sensing demo on board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 embedded code to transfer readings over network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Install temperature sensor in chicken coop (with physical housing)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Client Application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basic app skeleton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Utilize APIs to query and receive data from server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analytics for server data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Server/Database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database on server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Confirm that the server can handle sensor traffic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 device data with the server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Physical Housing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3D printed prototype of housing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a CNC milled housing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Insulate wiring within the chicken coop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a battery pack design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Create a custom power supply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Verify battery meets </a:t>
                      </a: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longevity</a:t>
                      </a:r>
                      <a:r>
                        <a:rPr lang="en-US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requirements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77" name="Google Shape;377;p32"/>
          <p:cNvCxnSpPr/>
          <p:nvPr/>
        </p:nvCxnSpPr>
        <p:spPr>
          <a:xfrm>
            <a:off x="1040075" y="2040575"/>
            <a:ext cx="8127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32"/>
          <p:cNvCxnSpPr/>
          <p:nvPr/>
        </p:nvCxnSpPr>
        <p:spPr>
          <a:xfrm>
            <a:off x="3646400" y="2062925"/>
            <a:ext cx="8127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32"/>
          <p:cNvCxnSpPr/>
          <p:nvPr/>
        </p:nvCxnSpPr>
        <p:spPr>
          <a:xfrm>
            <a:off x="6203975" y="2040575"/>
            <a:ext cx="8127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0" name="Google Shape;380;p32"/>
          <p:cNvCxnSpPr/>
          <p:nvPr/>
        </p:nvCxnSpPr>
        <p:spPr>
          <a:xfrm>
            <a:off x="8765250" y="2040575"/>
            <a:ext cx="812700" cy="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1" name="Google Shape;381;p32"/>
          <p:cNvSpPr/>
          <p:nvPr/>
        </p:nvSpPr>
        <p:spPr>
          <a:xfrm>
            <a:off x="0" y="6628585"/>
            <a:ext cx="1352700" cy="2295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1235100" y="6628596"/>
            <a:ext cx="1352700" cy="2295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2484325" y="6628596"/>
            <a:ext cx="1352700" cy="2295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3732316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4961713" y="6628574"/>
            <a:ext cx="5064300" cy="2295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Schedule and Milestones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9920550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11155825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Team Members and Roles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013" y="1563275"/>
            <a:ext cx="1584300" cy="15843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375" y="1563275"/>
            <a:ext cx="1584300" cy="15843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15"/>
          <p:cNvPicPr preferRelativeResize="0"/>
          <p:nvPr/>
        </p:nvPicPr>
        <p:blipFill rotWithShape="1">
          <a:blip r:embed="rId5">
            <a:alphaModFix/>
          </a:blip>
          <a:srcRect b="0" l="6407" r="10057" t="14111"/>
          <a:stretch/>
        </p:blipFill>
        <p:spPr>
          <a:xfrm>
            <a:off x="8571275" y="1584425"/>
            <a:ext cx="1584300" cy="15843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6">
            <a:alphaModFix/>
          </a:blip>
          <a:srcRect b="20492" l="0" r="0" t="9351"/>
          <a:stretch/>
        </p:blipFill>
        <p:spPr>
          <a:xfrm>
            <a:off x="983400" y="4064325"/>
            <a:ext cx="1584300" cy="16344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7">
            <a:alphaModFix/>
          </a:blip>
          <a:srcRect b="18720" l="5947" r="5947" t="15641"/>
          <a:stretch/>
        </p:blipFill>
        <p:spPr>
          <a:xfrm>
            <a:off x="4977025" y="4089375"/>
            <a:ext cx="1584300" cy="15843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15"/>
          <p:cNvSpPr txBox="1"/>
          <p:nvPr/>
        </p:nvSpPr>
        <p:spPr>
          <a:xfrm>
            <a:off x="719250" y="3232900"/>
            <a:ext cx="211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Project Manager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4712875" y="3262775"/>
            <a:ext cx="211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Network Lead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8307125" y="3232900"/>
            <a:ext cx="211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Flex Developer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719225" y="5890125"/>
            <a:ext cx="211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Web Lead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4712875" y="5890125"/>
            <a:ext cx="211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Flex Developer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6225" y="4064325"/>
            <a:ext cx="1634400" cy="1634400"/>
          </a:xfrm>
          <a:prstGeom prst="ellipse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15"/>
          <p:cNvSpPr txBox="1"/>
          <p:nvPr/>
        </p:nvSpPr>
        <p:spPr>
          <a:xfrm>
            <a:off x="8307125" y="5899250"/>
            <a:ext cx="2112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Hardware Lead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Technical</a:t>
            </a:r>
            <a:r>
              <a:rPr lang="en-US">
                <a:solidFill>
                  <a:srgbClr val="FFF2CC"/>
                </a:solidFill>
              </a:rPr>
              <a:t> Challenges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93" name="Google Shape;393;p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Idle power consumption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WiFi power consumption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Sending text messages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Integrating formatted emails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Maximizing battery capacity within form factor limitations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Maintaining a certified food-safe bill of materials, beyond RoHS requirements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Identifying </a:t>
            </a:r>
            <a:r>
              <a:rPr lang="en-US">
                <a:solidFill>
                  <a:schemeClr val="dk2"/>
                </a:solidFill>
              </a:rPr>
              <a:t>potential safety</a:t>
            </a:r>
            <a:r>
              <a:rPr lang="en-US">
                <a:solidFill>
                  <a:schemeClr val="dk2"/>
                </a:solidFill>
              </a:rPr>
              <a:t> risks to both the device and the chickens that could arise from design choices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Non-</a:t>
            </a:r>
            <a:r>
              <a:rPr lang="en-US">
                <a:solidFill>
                  <a:srgbClr val="FFF2CC"/>
                </a:solidFill>
              </a:rPr>
              <a:t>Technical Challenges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99" name="Google Shape;399;p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Replacing incorrect or broken parts.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Timeline scheduling based on product/component acquisition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Completing peer endeavors after remote work was established due to COVID-19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Project Schedule</a:t>
            </a:r>
            <a:endParaRPr>
              <a:solidFill>
                <a:srgbClr val="FFF2CC"/>
              </a:solidFill>
            </a:endParaRPr>
          </a:p>
        </p:txBody>
      </p:sp>
      <p:cxnSp>
        <p:nvCxnSpPr>
          <p:cNvPr id="405" name="Google Shape;405;p35"/>
          <p:cNvCxnSpPr>
            <a:stCxn id="406" idx="1"/>
            <a:endCxn id="406" idx="1"/>
          </p:cNvCxnSpPr>
          <p:nvPr/>
        </p:nvCxnSpPr>
        <p:spPr>
          <a:xfrm>
            <a:off x="1658813" y="384113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7" name="Google Shape;407;p35"/>
          <p:cNvSpPr txBox="1"/>
          <p:nvPr/>
        </p:nvSpPr>
        <p:spPr>
          <a:xfrm>
            <a:off x="1065713" y="1850300"/>
            <a:ext cx="2295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Decide roles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Compare and choose hardware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Choose software tools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p35"/>
          <p:cNvCxnSpPr/>
          <p:nvPr/>
        </p:nvCxnSpPr>
        <p:spPr>
          <a:xfrm rot="10800000">
            <a:off x="1641822" y="3243257"/>
            <a:ext cx="0" cy="71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06" name="Google Shape;406;p35"/>
          <p:cNvSpPr/>
          <p:nvPr/>
        </p:nvSpPr>
        <p:spPr>
          <a:xfrm>
            <a:off x="1658813" y="3726388"/>
            <a:ext cx="3076800" cy="2295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9" name="Google Shape;409;p35"/>
          <p:cNvCxnSpPr>
            <a:stCxn id="410" idx="1"/>
            <a:endCxn id="410" idx="1"/>
          </p:cNvCxnSpPr>
          <p:nvPr/>
        </p:nvCxnSpPr>
        <p:spPr>
          <a:xfrm>
            <a:off x="4705063" y="384113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1" name="Google Shape;411;p35"/>
          <p:cNvSpPr txBox="1"/>
          <p:nvPr/>
        </p:nvSpPr>
        <p:spPr>
          <a:xfrm>
            <a:off x="3871775" y="2165000"/>
            <a:ext cx="2533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 design schematic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APIs to receive and enter data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2" name="Google Shape;412;p35"/>
          <p:cNvCxnSpPr/>
          <p:nvPr/>
        </p:nvCxnSpPr>
        <p:spPr>
          <a:xfrm flipH="1" rot="10800000">
            <a:off x="4686775" y="3226757"/>
            <a:ext cx="10800" cy="72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10" name="Google Shape;410;p35"/>
          <p:cNvSpPr/>
          <p:nvPr/>
        </p:nvSpPr>
        <p:spPr>
          <a:xfrm>
            <a:off x="4705063" y="3726388"/>
            <a:ext cx="2995500" cy="229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5"/>
          <p:cNvSpPr txBox="1"/>
          <p:nvPr/>
        </p:nvSpPr>
        <p:spPr>
          <a:xfrm>
            <a:off x="6915725" y="2208038"/>
            <a:ext cx="27549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Prototype with accurate sensor readings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Sample application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4" name="Google Shape;414;p35"/>
          <p:cNvCxnSpPr/>
          <p:nvPr/>
        </p:nvCxnSpPr>
        <p:spPr>
          <a:xfrm rot="10800000">
            <a:off x="7684500" y="3226757"/>
            <a:ext cx="0" cy="72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15" name="Google Shape;415;p35"/>
          <p:cNvSpPr/>
          <p:nvPr/>
        </p:nvSpPr>
        <p:spPr>
          <a:xfrm>
            <a:off x="7702800" y="3726400"/>
            <a:ext cx="4489200" cy="229500"/>
          </a:xfrm>
          <a:prstGeom prst="rect">
            <a:avLst/>
          </a:prstGeom>
          <a:gradFill>
            <a:gsLst>
              <a:gs pos="0">
                <a:srgbClr val="3D85C6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5"/>
          <p:cNvSpPr txBox="1"/>
          <p:nvPr/>
        </p:nvSpPr>
        <p:spPr>
          <a:xfrm>
            <a:off x="1317575" y="4071675"/>
            <a:ext cx="682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7" name="Google Shape;417;p35"/>
          <p:cNvCxnSpPr>
            <a:stCxn id="406" idx="0"/>
          </p:cNvCxnSpPr>
          <p:nvPr/>
        </p:nvCxnSpPr>
        <p:spPr>
          <a:xfrm>
            <a:off x="3197213" y="3726388"/>
            <a:ext cx="0" cy="101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18" name="Google Shape;418;p35"/>
          <p:cNvCxnSpPr/>
          <p:nvPr/>
        </p:nvCxnSpPr>
        <p:spPr>
          <a:xfrm>
            <a:off x="6202830" y="3726400"/>
            <a:ext cx="0" cy="101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19" name="Google Shape;419;p35"/>
          <p:cNvSpPr txBox="1"/>
          <p:nvPr/>
        </p:nvSpPr>
        <p:spPr>
          <a:xfrm>
            <a:off x="4358775" y="4071675"/>
            <a:ext cx="682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35"/>
          <p:cNvSpPr txBox="1"/>
          <p:nvPr/>
        </p:nvSpPr>
        <p:spPr>
          <a:xfrm>
            <a:off x="7343250" y="4071675"/>
            <a:ext cx="682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1" name="Google Shape;421;p35"/>
          <p:cNvCxnSpPr/>
          <p:nvPr/>
        </p:nvCxnSpPr>
        <p:spPr>
          <a:xfrm>
            <a:off x="9200555" y="3726400"/>
            <a:ext cx="0" cy="946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22" name="Google Shape;422;p35"/>
          <p:cNvSpPr txBox="1"/>
          <p:nvPr/>
        </p:nvSpPr>
        <p:spPr>
          <a:xfrm>
            <a:off x="2049263" y="4846650"/>
            <a:ext cx="2295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 weight demo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Prototype housing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Database up on server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Basic app skeleton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35"/>
          <p:cNvSpPr txBox="1"/>
          <p:nvPr/>
        </p:nvSpPr>
        <p:spPr>
          <a:xfrm>
            <a:off x="5167375" y="4846650"/>
            <a:ext cx="2070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 physical case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Temperature demo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Freezing point demo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8060475" y="4846650"/>
            <a:ext cx="2295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Test environmental concerns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Test weatherproofing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Lock down UI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" name="Google Shape;425;p35"/>
          <p:cNvSpPr/>
          <p:nvPr/>
        </p:nvSpPr>
        <p:spPr>
          <a:xfrm>
            <a:off x="0" y="6628585"/>
            <a:ext cx="1352700" cy="2295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1235100" y="6628596"/>
            <a:ext cx="1352700" cy="2295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35"/>
          <p:cNvSpPr/>
          <p:nvPr/>
        </p:nvSpPr>
        <p:spPr>
          <a:xfrm>
            <a:off x="2484325" y="6628596"/>
            <a:ext cx="1352700" cy="2295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3732316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4961713" y="6628574"/>
            <a:ext cx="5064300" cy="2295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Schedule and Milestones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9920550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11155825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Project Schedule</a:t>
            </a:r>
            <a:endParaRPr>
              <a:solidFill>
                <a:srgbClr val="FFF2CC"/>
              </a:solidFill>
            </a:endParaRPr>
          </a:p>
        </p:txBody>
      </p:sp>
      <p:cxnSp>
        <p:nvCxnSpPr>
          <p:cNvPr id="437" name="Google Shape;437;p36"/>
          <p:cNvCxnSpPr>
            <a:stCxn id="438" idx="1"/>
            <a:endCxn id="438" idx="1"/>
          </p:cNvCxnSpPr>
          <p:nvPr/>
        </p:nvCxnSpPr>
        <p:spPr>
          <a:xfrm>
            <a:off x="1954752" y="384707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" name="Google Shape;439;p36"/>
          <p:cNvSpPr txBox="1"/>
          <p:nvPr/>
        </p:nvSpPr>
        <p:spPr>
          <a:xfrm>
            <a:off x="1361652" y="1856232"/>
            <a:ext cx="22959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 weatherproofed device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Web application meets basic requirements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0" name="Google Shape;440;p36"/>
          <p:cNvCxnSpPr/>
          <p:nvPr/>
        </p:nvCxnSpPr>
        <p:spPr>
          <a:xfrm rot="10800000">
            <a:off x="1937762" y="3249189"/>
            <a:ext cx="0" cy="71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38" name="Google Shape;438;p36"/>
          <p:cNvSpPr/>
          <p:nvPr/>
        </p:nvSpPr>
        <p:spPr>
          <a:xfrm>
            <a:off x="1954752" y="3732320"/>
            <a:ext cx="3076800" cy="229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1" name="Google Shape;441;p36"/>
          <p:cNvCxnSpPr>
            <a:stCxn id="442" idx="1"/>
            <a:endCxn id="442" idx="1"/>
          </p:cNvCxnSpPr>
          <p:nvPr/>
        </p:nvCxnSpPr>
        <p:spPr>
          <a:xfrm>
            <a:off x="5001002" y="384707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36"/>
          <p:cNvSpPr txBox="1"/>
          <p:nvPr/>
        </p:nvSpPr>
        <p:spPr>
          <a:xfrm>
            <a:off x="4167715" y="2170932"/>
            <a:ext cx="2533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Lock down networking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Potential redesign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App notifications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4" name="Google Shape;444;p36"/>
          <p:cNvCxnSpPr/>
          <p:nvPr/>
        </p:nvCxnSpPr>
        <p:spPr>
          <a:xfrm flipH="1" rot="10800000">
            <a:off x="4982714" y="3232689"/>
            <a:ext cx="10800" cy="72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2" name="Google Shape;442;p36"/>
          <p:cNvSpPr/>
          <p:nvPr/>
        </p:nvSpPr>
        <p:spPr>
          <a:xfrm>
            <a:off x="5001002" y="3732320"/>
            <a:ext cx="2995500" cy="229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6"/>
          <p:cNvSpPr txBox="1"/>
          <p:nvPr/>
        </p:nvSpPr>
        <p:spPr>
          <a:xfrm>
            <a:off x="6855100" y="2647974"/>
            <a:ext cx="2295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Finalize documentation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6" name="Google Shape;446;p36"/>
          <p:cNvCxnSpPr/>
          <p:nvPr/>
        </p:nvCxnSpPr>
        <p:spPr>
          <a:xfrm rot="10800000">
            <a:off x="7980439" y="3232689"/>
            <a:ext cx="0" cy="72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7" name="Google Shape;447;p36"/>
          <p:cNvSpPr/>
          <p:nvPr/>
        </p:nvSpPr>
        <p:spPr>
          <a:xfrm>
            <a:off x="7998727" y="3732320"/>
            <a:ext cx="2995500" cy="229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6"/>
          <p:cNvSpPr txBox="1"/>
          <p:nvPr/>
        </p:nvSpPr>
        <p:spPr>
          <a:xfrm>
            <a:off x="1502350" y="4077607"/>
            <a:ext cx="904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49" name="Google Shape;449;p36"/>
          <p:cNvCxnSpPr>
            <a:stCxn id="438" idx="0"/>
          </p:cNvCxnSpPr>
          <p:nvPr/>
        </p:nvCxnSpPr>
        <p:spPr>
          <a:xfrm>
            <a:off x="3493152" y="3732320"/>
            <a:ext cx="0" cy="101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50" name="Google Shape;450;p36"/>
          <p:cNvCxnSpPr/>
          <p:nvPr/>
        </p:nvCxnSpPr>
        <p:spPr>
          <a:xfrm>
            <a:off x="6498769" y="3732332"/>
            <a:ext cx="0" cy="101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51" name="Google Shape;451;p36"/>
          <p:cNvSpPr txBox="1"/>
          <p:nvPr/>
        </p:nvSpPr>
        <p:spPr>
          <a:xfrm>
            <a:off x="4444349" y="4077607"/>
            <a:ext cx="11133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2" name="Google Shape;452;p36"/>
          <p:cNvSpPr txBox="1"/>
          <p:nvPr/>
        </p:nvSpPr>
        <p:spPr>
          <a:xfrm>
            <a:off x="7545240" y="4077607"/>
            <a:ext cx="904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53" name="Google Shape;453;p36"/>
          <p:cNvCxnSpPr/>
          <p:nvPr/>
        </p:nvCxnSpPr>
        <p:spPr>
          <a:xfrm>
            <a:off x="9496494" y="3732332"/>
            <a:ext cx="0" cy="946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54" name="Google Shape;454;p36"/>
          <p:cNvCxnSpPr/>
          <p:nvPr/>
        </p:nvCxnSpPr>
        <p:spPr>
          <a:xfrm rot="10800000">
            <a:off x="11012539" y="3232689"/>
            <a:ext cx="0" cy="72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55" name="Google Shape;455;p36"/>
          <p:cNvSpPr/>
          <p:nvPr/>
        </p:nvSpPr>
        <p:spPr>
          <a:xfrm flipH="1">
            <a:off x="-129" y="3732325"/>
            <a:ext cx="1920900" cy="229500"/>
          </a:xfrm>
          <a:prstGeom prst="rect">
            <a:avLst/>
          </a:prstGeom>
          <a:gradFill>
            <a:gsLst>
              <a:gs pos="0">
                <a:srgbClr val="3D85C6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6"/>
          <p:cNvSpPr txBox="1"/>
          <p:nvPr/>
        </p:nvSpPr>
        <p:spPr>
          <a:xfrm>
            <a:off x="10671290" y="4077607"/>
            <a:ext cx="682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2045050" y="4907275"/>
            <a:ext cx="28962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Explore stretch features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 device testing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Sensor data is stored on server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p36"/>
          <p:cNvSpPr txBox="1"/>
          <p:nvPr/>
        </p:nvSpPr>
        <p:spPr>
          <a:xfrm>
            <a:off x="5231875" y="4907275"/>
            <a:ext cx="25338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Finalize testing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Bug fixing and finalization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9" name="Google Shape;459;p36"/>
          <p:cNvSpPr txBox="1"/>
          <p:nvPr/>
        </p:nvSpPr>
        <p:spPr>
          <a:xfrm>
            <a:off x="8385900" y="4907275"/>
            <a:ext cx="22212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Finalize presentation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Create poster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0" name="Google Shape;460;p36"/>
          <p:cNvSpPr txBox="1"/>
          <p:nvPr/>
        </p:nvSpPr>
        <p:spPr>
          <a:xfrm>
            <a:off x="10455900" y="2356213"/>
            <a:ext cx="1113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Present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Graduate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0" y="6628585"/>
            <a:ext cx="1352700" cy="2295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2" name="Google Shape;462;p36"/>
          <p:cNvSpPr/>
          <p:nvPr/>
        </p:nvSpPr>
        <p:spPr>
          <a:xfrm>
            <a:off x="1235100" y="6628596"/>
            <a:ext cx="1352700" cy="2295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2484325" y="6628596"/>
            <a:ext cx="1352700" cy="2295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3732316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4961713" y="6628574"/>
            <a:ext cx="5064300" cy="2295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Schedule and Milestones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9920550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36"/>
          <p:cNvSpPr/>
          <p:nvPr/>
        </p:nvSpPr>
        <p:spPr>
          <a:xfrm>
            <a:off x="11155825" y="6628574"/>
            <a:ext cx="1352700" cy="2295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E599"/>
                </a:solidFill>
              </a:rPr>
              <a:t>Web Application Functionality</a:t>
            </a:r>
            <a:endParaRPr>
              <a:solidFill>
                <a:srgbClr val="FFE599"/>
              </a:solidFill>
            </a:endParaRPr>
          </a:p>
        </p:txBody>
      </p:sp>
      <p:pic>
        <p:nvPicPr>
          <p:cNvPr id="473" name="Google Shape;4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500" y="1690825"/>
            <a:ext cx="8471652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E599"/>
                </a:solidFill>
              </a:rPr>
              <a:t>Web Application Functionality</a:t>
            </a:r>
            <a:endParaRPr>
              <a:solidFill>
                <a:srgbClr val="FFE599"/>
              </a:solidFill>
            </a:endParaRPr>
          </a:p>
        </p:txBody>
      </p:sp>
      <p:pic>
        <p:nvPicPr>
          <p:cNvPr id="479" name="Google Shape;4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200" y="1690825"/>
            <a:ext cx="8533601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US">
                <a:solidFill>
                  <a:schemeClr val="dk2"/>
                </a:solidFill>
              </a:rPr>
              <a:t>Untraceable IO failures from the embedded device</a:t>
            </a:r>
            <a:endParaRPr>
              <a:solidFill>
                <a:schemeClr val="dk2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US">
                <a:solidFill>
                  <a:schemeClr val="dk2"/>
                </a:solidFill>
              </a:rPr>
              <a:t>Network API </a:t>
            </a:r>
            <a:r>
              <a:rPr lang="en-US">
                <a:solidFill>
                  <a:schemeClr val="dk2"/>
                </a:solidFill>
              </a:rPr>
              <a:t>incompatibilities</a:t>
            </a:r>
            <a:endParaRPr>
              <a:solidFill>
                <a:schemeClr val="dk2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US">
                <a:solidFill>
                  <a:schemeClr val="dk2"/>
                </a:solidFill>
              </a:rPr>
              <a:t>Sensor calibration and reliability issues</a:t>
            </a:r>
            <a:endParaRPr>
              <a:solidFill>
                <a:schemeClr val="dk2"/>
              </a:solidFill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US">
                <a:solidFill>
                  <a:schemeClr val="dk2"/>
                </a:solidFill>
              </a:rPr>
              <a:t>Missing web and server validation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5" name="Google Shape;485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CE5CD"/>
                </a:solidFill>
              </a:rPr>
              <a:t>Failure Points Overview (Test </a:t>
            </a:r>
            <a:r>
              <a:rPr lang="en-US">
                <a:solidFill>
                  <a:srgbClr val="FCE5CD"/>
                </a:solidFill>
              </a:rPr>
              <a:t>Strategy</a:t>
            </a:r>
            <a:r>
              <a:rPr lang="en-US">
                <a:solidFill>
                  <a:srgbClr val="FCE5CD"/>
                </a:solidFill>
              </a:rPr>
              <a:t>)</a:t>
            </a:r>
            <a:endParaRPr>
              <a:solidFill>
                <a:srgbClr val="FCE5CD"/>
              </a:solidFill>
            </a:endParaRPr>
          </a:p>
        </p:txBody>
      </p:sp>
      <p:sp>
        <p:nvSpPr>
          <p:cNvPr id="486" name="Google Shape;486;p39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7" name="Google Shape;487;p39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6229550" y="6353375"/>
            <a:ext cx="50433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 Plan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1. Untraceable IO failures from the embedded device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98" name="Google Shape;498;p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Edge cases such as, the wifi fails in the middle of a packet and gets hung up somewhere. </a:t>
            </a:r>
            <a:endParaRPr>
              <a:solidFill>
                <a:schemeClr val="dk2"/>
              </a:solidFill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Our strategy:</a:t>
            </a:r>
            <a:endParaRPr>
              <a:solidFill>
                <a:schemeClr val="dk2"/>
              </a:solidFill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Isolate outward facing functionality using the </a:t>
            </a:r>
            <a:r>
              <a:rPr lang="en-US">
                <a:solidFill>
                  <a:schemeClr val="dk2"/>
                </a:solidFill>
              </a:rPr>
              <a:t>facade</a:t>
            </a:r>
            <a:r>
              <a:rPr lang="en-US">
                <a:solidFill>
                  <a:schemeClr val="dk2"/>
                </a:solidFill>
              </a:rPr>
              <a:t> pattern.</a:t>
            </a:r>
            <a:endParaRPr>
              <a:solidFill>
                <a:schemeClr val="dk2"/>
              </a:solidFill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Take greater care when writing and modifying that code</a:t>
            </a:r>
            <a:endParaRPr>
              <a:solidFill>
                <a:schemeClr val="dk2"/>
              </a:solidFill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Add an in memory logging system for development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6229550" y="6353375"/>
            <a:ext cx="50433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 Plan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2. Internal</a:t>
            </a:r>
            <a:r>
              <a:rPr lang="en-US">
                <a:solidFill>
                  <a:srgbClr val="FFF2CC"/>
                </a:solidFill>
              </a:rPr>
              <a:t> API Incompatibilities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11" name="Google Shape;511;p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Such as the location of an endpoint changed and the embedded device was not modified.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Our strategy: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Use a single repository to version subsystems </a:t>
            </a:r>
            <a:r>
              <a:rPr lang="en-US">
                <a:solidFill>
                  <a:schemeClr val="dk2"/>
                </a:solidFill>
              </a:rPr>
              <a:t>together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Specify the APIs rather than infer from the code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Use a development environment so that we don’t need to modify production day to day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2" name="Google Shape;512;p41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3" name="Google Shape;513;p41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4" name="Google Shape;514;p41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41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41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7" name="Google Shape;517;p41"/>
          <p:cNvSpPr/>
          <p:nvPr/>
        </p:nvSpPr>
        <p:spPr>
          <a:xfrm>
            <a:off x="6229550" y="6353375"/>
            <a:ext cx="50433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 Plan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p41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3. </a:t>
            </a:r>
            <a:r>
              <a:rPr lang="en-US">
                <a:solidFill>
                  <a:srgbClr val="FFF2CC"/>
                </a:solidFill>
              </a:rPr>
              <a:t>Sensor calibration and reliability issues issues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24" name="Google Shape;524;p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In our </a:t>
            </a:r>
            <a:r>
              <a:rPr lang="en-US">
                <a:solidFill>
                  <a:schemeClr val="dk2"/>
                </a:solidFill>
              </a:rPr>
              <a:t>time frame it isn’t feasible to test the reliability of sensors before we use them, or to setup a thorough mechanism for calibrating them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Our strategy: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Trust the manufacturer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6" name="Google Shape;526;p42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p42"/>
          <p:cNvSpPr/>
          <p:nvPr/>
        </p:nvSpPr>
        <p:spPr>
          <a:xfrm>
            <a:off x="6229550" y="6353375"/>
            <a:ext cx="50433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 Plan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2CC"/>
                </a:solidFill>
              </a:rPr>
              <a:t>Project Statement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600" y="1138454"/>
            <a:ext cx="713376" cy="10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399" y="2156249"/>
            <a:ext cx="5303875" cy="45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4</a:t>
            </a:r>
            <a:r>
              <a:rPr lang="en-US">
                <a:solidFill>
                  <a:srgbClr val="FFF2CC"/>
                </a:solidFill>
              </a:rPr>
              <a:t>. Missing Web and Server Validation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37" name="Google Shape;537;p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The server accepts weight sensor measurements as strings and it does not cause an error on the database layer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Our strategy: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Formally specify the format of sent objects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Write unit tests to ensure that only valid objects are accepted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8" name="Google Shape;538;p43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9" name="Google Shape;539;p43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43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p43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6229550" y="6353375"/>
            <a:ext cx="50433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 Plan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11155825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Project Status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50" name="Google Shape;550;p44"/>
          <p:cNvSpPr txBox="1"/>
          <p:nvPr>
            <p:ph idx="1" type="body"/>
          </p:nvPr>
        </p:nvSpPr>
        <p:spPr>
          <a:xfrm>
            <a:off x="155650" y="2471075"/>
            <a:ext cx="2844000" cy="368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Research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Gather requirements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Analyze risks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0" y="1674950"/>
            <a:ext cx="2964000" cy="6255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Aug-Oct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2" name="Google Shape;552;p44"/>
          <p:cNvSpPr/>
          <p:nvPr/>
        </p:nvSpPr>
        <p:spPr>
          <a:xfrm>
            <a:off x="2693700" y="1674950"/>
            <a:ext cx="3234000" cy="6255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5660350" y="1674950"/>
            <a:ext cx="3315300" cy="6255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8710500" y="1674950"/>
            <a:ext cx="3481500" cy="625500"/>
          </a:xfrm>
          <a:prstGeom prst="chevron">
            <a:avLst>
              <a:gd fmla="val 50000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44"/>
          <p:cNvSpPr txBox="1"/>
          <p:nvPr>
            <p:ph idx="1" type="body"/>
          </p:nvPr>
        </p:nvSpPr>
        <p:spPr>
          <a:xfrm>
            <a:off x="2844000" y="2462975"/>
            <a:ext cx="2964000" cy="400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Hardware selection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Software selection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Strengthen 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6" name="Google Shape;556;p44"/>
          <p:cNvSpPr txBox="1"/>
          <p:nvPr>
            <p:ph idx="1" type="body"/>
          </p:nvPr>
        </p:nvSpPr>
        <p:spPr>
          <a:xfrm>
            <a:off x="5927700" y="2471075"/>
            <a:ext cx="31038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Purchase hardware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Receiving</a:t>
            </a:r>
            <a:r>
              <a:rPr lang="en-US">
                <a:solidFill>
                  <a:schemeClr val="dk2"/>
                </a:solidFill>
              </a:rPr>
              <a:t> sensor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Database and server setup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7" name="Google Shape;557;p44"/>
          <p:cNvSpPr txBox="1"/>
          <p:nvPr>
            <p:ph idx="1" type="body"/>
          </p:nvPr>
        </p:nvSpPr>
        <p:spPr>
          <a:xfrm>
            <a:off x="9151350" y="2463075"/>
            <a:ext cx="2844000" cy="400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Application setup and retrieving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Hardware prototype created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Hardware casing created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8" name="Google Shape;558;p44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9" name="Google Shape;559;p44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0" name="Google Shape;560;p44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1" name="Google Shape;561;p44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562;p44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3" name="Google Shape;563;p44"/>
          <p:cNvSpPr/>
          <p:nvPr/>
        </p:nvSpPr>
        <p:spPr>
          <a:xfrm>
            <a:off x="6229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4" name="Google Shape;564;p44"/>
          <p:cNvSpPr/>
          <p:nvPr/>
        </p:nvSpPr>
        <p:spPr>
          <a:xfrm>
            <a:off x="7452975" y="6353375"/>
            <a:ext cx="50556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Accomplishments in Spring 2020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70" name="Google Shape;570;p45"/>
          <p:cNvSpPr txBox="1"/>
          <p:nvPr>
            <p:ph idx="1" type="body"/>
          </p:nvPr>
        </p:nvSpPr>
        <p:spPr>
          <a:xfrm>
            <a:off x="0" y="2601275"/>
            <a:ext cx="2724300" cy="35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Working hardware prototype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Web application progress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Notifications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1" name="Google Shape;571;p45"/>
          <p:cNvSpPr txBox="1"/>
          <p:nvPr>
            <p:ph idx="1" type="body"/>
          </p:nvPr>
        </p:nvSpPr>
        <p:spPr>
          <a:xfrm>
            <a:off x="2844000" y="2601275"/>
            <a:ext cx="29640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Weatherproofing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Power usage optimizations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Application meets base 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2" name="Google Shape;572;p45"/>
          <p:cNvSpPr txBox="1"/>
          <p:nvPr>
            <p:ph idx="1" type="body"/>
          </p:nvPr>
        </p:nvSpPr>
        <p:spPr>
          <a:xfrm>
            <a:off x="5927700" y="2601275"/>
            <a:ext cx="3103800" cy="37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Stretch deliverables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Testing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Web Application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Finalization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3" name="Google Shape;573;p45"/>
          <p:cNvSpPr txBox="1"/>
          <p:nvPr>
            <p:ph idx="1" type="body"/>
          </p:nvPr>
        </p:nvSpPr>
        <p:spPr>
          <a:xfrm>
            <a:off x="9151350" y="2601275"/>
            <a:ext cx="28440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Documentation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Presentation and poster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Any other final touches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5" name="Google Shape;575;p45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6" name="Google Shape;576;p45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7" name="Google Shape;577;p45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45"/>
          <p:cNvSpPr/>
          <p:nvPr/>
        </p:nvSpPr>
        <p:spPr>
          <a:xfrm>
            <a:off x="6229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7452975" y="6353375"/>
            <a:ext cx="50556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1" name="Google Shape;581;p45"/>
          <p:cNvSpPr/>
          <p:nvPr/>
        </p:nvSpPr>
        <p:spPr>
          <a:xfrm>
            <a:off x="0" y="1674950"/>
            <a:ext cx="2964000" cy="6255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2" name="Google Shape;582;p45"/>
          <p:cNvSpPr/>
          <p:nvPr/>
        </p:nvSpPr>
        <p:spPr>
          <a:xfrm>
            <a:off x="2693700" y="1674950"/>
            <a:ext cx="3234000" cy="6255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3" name="Google Shape;583;p45"/>
          <p:cNvSpPr/>
          <p:nvPr/>
        </p:nvSpPr>
        <p:spPr>
          <a:xfrm>
            <a:off x="5669400" y="1674950"/>
            <a:ext cx="3315300" cy="6255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March/April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4" name="Google Shape;584;p45"/>
          <p:cNvSpPr/>
          <p:nvPr/>
        </p:nvSpPr>
        <p:spPr>
          <a:xfrm>
            <a:off x="8710500" y="1674950"/>
            <a:ext cx="3481500" cy="625500"/>
          </a:xfrm>
          <a:prstGeom prst="chevron">
            <a:avLst>
              <a:gd fmla="val 50000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Individual Contribution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590" name="Google Shape;590;p46"/>
          <p:cNvSpPr txBox="1"/>
          <p:nvPr>
            <p:ph idx="1" type="body"/>
          </p:nvPr>
        </p:nvSpPr>
        <p:spPr>
          <a:xfrm>
            <a:off x="0" y="2601275"/>
            <a:ext cx="4014000" cy="35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Frontend setup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Backend setup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Authentication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Database modeling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1" name="Google Shape;591;p46"/>
          <p:cNvSpPr/>
          <p:nvPr/>
        </p:nvSpPr>
        <p:spPr>
          <a:xfrm>
            <a:off x="0" y="1674950"/>
            <a:ext cx="4274100" cy="7962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Lexi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2" name="Google Shape;592;p46"/>
          <p:cNvSpPr/>
          <p:nvPr/>
        </p:nvSpPr>
        <p:spPr>
          <a:xfrm>
            <a:off x="3920500" y="1674950"/>
            <a:ext cx="4517700" cy="7962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Ryan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46"/>
          <p:cNvSpPr/>
          <p:nvPr/>
        </p:nvSpPr>
        <p:spPr>
          <a:xfrm>
            <a:off x="8072900" y="1674950"/>
            <a:ext cx="4342800" cy="7962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Alex G.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4" name="Google Shape;594;p46"/>
          <p:cNvSpPr txBox="1"/>
          <p:nvPr>
            <p:ph idx="1" type="body"/>
          </p:nvPr>
        </p:nvSpPr>
        <p:spPr>
          <a:xfrm>
            <a:off x="4014050" y="2601275"/>
            <a:ext cx="41604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Database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Sensor Implementation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Server setup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Device Communication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Power Issues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5" name="Google Shape;595;p46"/>
          <p:cNvSpPr txBox="1"/>
          <p:nvPr>
            <p:ph idx="1" type="body"/>
          </p:nvPr>
        </p:nvSpPr>
        <p:spPr>
          <a:xfrm>
            <a:off x="8288100" y="2601275"/>
            <a:ext cx="38028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Deadline management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Sensor Implementation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Administration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Testing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6" name="Google Shape;596;p46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7" name="Google Shape;597;p46"/>
          <p:cNvSpPr/>
          <p:nvPr/>
        </p:nvSpPr>
        <p:spPr>
          <a:xfrm>
            <a:off x="12351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8" name="Google Shape;598;p46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9" name="Google Shape;599;p46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p46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Google Shape;601;p46"/>
          <p:cNvSpPr/>
          <p:nvPr/>
        </p:nvSpPr>
        <p:spPr>
          <a:xfrm>
            <a:off x="6229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2" name="Google Shape;602;p46"/>
          <p:cNvSpPr/>
          <p:nvPr/>
        </p:nvSpPr>
        <p:spPr>
          <a:xfrm>
            <a:off x="7452975" y="6353375"/>
            <a:ext cx="50556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Individual Contribution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608" name="Google Shape;608;p47"/>
          <p:cNvSpPr txBox="1"/>
          <p:nvPr>
            <p:ph idx="1" type="body"/>
          </p:nvPr>
        </p:nvSpPr>
        <p:spPr>
          <a:xfrm>
            <a:off x="235650" y="2624563"/>
            <a:ext cx="3802800" cy="35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Selected, designed, and tested the hardware for the project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Designed, modeled, and created project enclosure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Assisted the software team in extending battery capacity to one week by using embedded power saving options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Created presentation poster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9" name="Google Shape;609;p47"/>
          <p:cNvSpPr/>
          <p:nvPr/>
        </p:nvSpPr>
        <p:spPr>
          <a:xfrm>
            <a:off x="0" y="1674950"/>
            <a:ext cx="4274100" cy="7962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Alex L.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0" name="Google Shape;610;p47"/>
          <p:cNvSpPr/>
          <p:nvPr/>
        </p:nvSpPr>
        <p:spPr>
          <a:xfrm>
            <a:off x="3901775" y="1674950"/>
            <a:ext cx="4517700" cy="7962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Amine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47"/>
          <p:cNvSpPr/>
          <p:nvPr/>
        </p:nvSpPr>
        <p:spPr>
          <a:xfrm>
            <a:off x="8055525" y="1674950"/>
            <a:ext cx="4342800" cy="7962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Armando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47"/>
          <p:cNvSpPr txBox="1"/>
          <p:nvPr>
            <p:ph idx="1" type="body"/>
          </p:nvPr>
        </p:nvSpPr>
        <p:spPr>
          <a:xfrm>
            <a:off x="4543050" y="2601275"/>
            <a:ext cx="41604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Project Planning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Administration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Technical Writing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Sensor Interface Design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Sensor Implementation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3" name="Google Shape;613;p47"/>
          <p:cNvSpPr txBox="1"/>
          <p:nvPr>
            <p:ph idx="1" type="body"/>
          </p:nvPr>
        </p:nvSpPr>
        <p:spPr>
          <a:xfrm>
            <a:off x="8288100" y="2601275"/>
            <a:ext cx="3802800" cy="386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Communications lead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Reports manager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2"/>
              </a:buClr>
              <a:buSzPts val="1800"/>
              <a:buChar char="✓"/>
            </a:pPr>
            <a:r>
              <a:rPr lang="en-US">
                <a:solidFill>
                  <a:schemeClr val="dk2"/>
                </a:solidFill>
              </a:rPr>
              <a:t>Created Notification System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4" name="Google Shape;614;p47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1235100" y="6353400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24843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3732316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49686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6229550" y="635337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7452975" y="6353375"/>
            <a:ext cx="50556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8"/>
          <p:cNvSpPr txBox="1"/>
          <p:nvPr>
            <p:ph type="title"/>
          </p:nvPr>
        </p:nvSpPr>
        <p:spPr>
          <a:xfrm>
            <a:off x="838200" y="2699400"/>
            <a:ext cx="10515600" cy="145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E599"/>
                </a:solidFill>
              </a:rPr>
              <a:t>Thank you.</a:t>
            </a:r>
            <a:endParaRPr>
              <a:solidFill>
                <a:srgbClr val="FFE5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E599"/>
                </a:solidFill>
              </a:rPr>
              <a:t>Questions?</a:t>
            </a:r>
            <a:endParaRPr>
              <a:solidFill>
                <a:srgbClr val="FFE599"/>
              </a:solidFill>
            </a:endParaRPr>
          </a:p>
        </p:txBody>
      </p:sp>
      <p:pic>
        <p:nvPicPr>
          <p:cNvPr id="626" name="Google Shape;62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924" y="1641899"/>
            <a:ext cx="5303875" cy="45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2CC"/>
                </a:solidFill>
              </a:rPr>
              <a:t>Conceptual Sketch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63" y="1506276"/>
            <a:ext cx="9189877" cy="517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0" y="429438"/>
            <a:ext cx="6792900" cy="585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Requirements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6508600" y="429438"/>
            <a:ext cx="585000" cy="585000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0" y="3093250"/>
            <a:ext cx="7784400" cy="585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Prototype Implementations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7508100" y="3093250"/>
            <a:ext cx="585000" cy="5850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0" y="3992625"/>
            <a:ext cx="8353200" cy="5850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Schedule and Milestones</a:t>
            </a:r>
            <a:endParaRPr b="1"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8076850" y="3992625"/>
            <a:ext cx="585000" cy="5850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0" y="2193888"/>
            <a:ext cx="6679200" cy="585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System Design &amp; Demo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388500" y="2193863"/>
            <a:ext cx="585000" cy="5850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0" y="4918100"/>
            <a:ext cx="6679200" cy="585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Testing Overview</a:t>
            </a:r>
            <a:endParaRPr b="1"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388500" y="4918075"/>
            <a:ext cx="585000" cy="585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0" y="1304625"/>
            <a:ext cx="6126600" cy="585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Project Plan</a:t>
            </a:r>
            <a:endParaRPr b="1"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5819750" y="1304625"/>
            <a:ext cx="585000" cy="5850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-12" y="5843563"/>
            <a:ext cx="5895900" cy="585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endParaRPr b="1" sz="24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5644163" y="5843563"/>
            <a:ext cx="585000" cy="5850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8153050" y="429500"/>
            <a:ext cx="3564000" cy="344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8618650" y="1014450"/>
            <a:ext cx="26328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Agenda</a:t>
            </a:r>
            <a:endParaRPr b="1" sz="4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6738" y="2024025"/>
            <a:ext cx="1096622" cy="15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Functional Requirements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290025" y="1846525"/>
            <a:ext cx="11788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Accurately monitor (to within 0.5 lb) the weight of both feed and water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Accurately</a:t>
            </a:r>
            <a:r>
              <a:rPr lang="en-US">
                <a:solidFill>
                  <a:schemeClr val="dk2"/>
                </a:solidFill>
              </a:rPr>
              <a:t> monitor (to within 1 degree) the temperature of the water 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Send alerts when the water is reaching the freezing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Device shall be shielded by a food-grade composite in the event of chicken absorption.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Device shall be able to operate at temperature ranges between -10 degrees Fahrenheit to 120 degrees Fahrenheit.</a:t>
            </a:r>
            <a:r>
              <a:rPr lang="en-US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User Interface shall employ user authentication to verify login credentials.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Battery life shall be able to sustain the device for a period of two weeks.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Software shall be able to push notifications when personalized thresholds have been reached.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0" y="6353400"/>
            <a:ext cx="50865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Requirements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48849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6013324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7145413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82928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94434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106191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Modified </a:t>
            </a:r>
            <a:r>
              <a:rPr lang="en-US">
                <a:solidFill>
                  <a:srgbClr val="FFF2CC"/>
                </a:solidFill>
              </a:rPr>
              <a:t>Functional Requirements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838200" y="1846525"/>
            <a:ext cx="9780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Original </a:t>
            </a:r>
            <a:r>
              <a:rPr lang="en-US">
                <a:solidFill>
                  <a:schemeClr val="dk2"/>
                </a:solidFill>
              </a:rPr>
              <a:t>Requirement</a:t>
            </a:r>
            <a:r>
              <a:rPr lang="en-US">
                <a:solidFill>
                  <a:schemeClr val="dk2"/>
                </a:solidFill>
              </a:rPr>
              <a:t>: </a:t>
            </a:r>
            <a:r>
              <a:rPr lang="en-US">
                <a:solidFill>
                  <a:schemeClr val="dk2"/>
                </a:solidFill>
              </a:rPr>
              <a:t>Accurately monitor (to within 0.5 lb) the weight of both feed and water.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Modified Requirement: </a:t>
            </a:r>
            <a:r>
              <a:rPr lang="en-US" sz="1700">
                <a:solidFill>
                  <a:schemeClr val="dk2"/>
                </a:solidFill>
              </a:rPr>
              <a:t> Accurately monitor (to within 0.5 lb) the weight of the feed.</a:t>
            </a:r>
            <a:endParaRPr sz="17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Original Requirement: Battery life shall be able to sustain the device for a period of two weeks.</a:t>
            </a:r>
            <a:endParaRPr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◆"/>
            </a:pPr>
            <a:r>
              <a:rPr lang="en-US">
                <a:solidFill>
                  <a:schemeClr val="dk2"/>
                </a:solidFill>
              </a:rPr>
              <a:t>Modified Requirement: </a:t>
            </a:r>
            <a:r>
              <a:rPr lang="en-US" sz="1700">
                <a:solidFill>
                  <a:schemeClr val="dk2"/>
                </a:solidFill>
              </a:rPr>
              <a:t>Battery life shall be able to sustain the device for a period of one week.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0" y="6353400"/>
            <a:ext cx="50865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Requirements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48849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6013324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7145413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82928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94434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106191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Non-Functional Requirements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Total budget for the project shall fall within the allocated $200 basic budget.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UI personalization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Design Document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Poster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Presentation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➔"/>
            </a:pPr>
            <a:r>
              <a:rPr lang="en-US">
                <a:solidFill>
                  <a:schemeClr val="dk2"/>
                </a:solidFill>
              </a:rPr>
              <a:t>Hand-over Documentation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6353400"/>
            <a:ext cx="50865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Requirements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48849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013324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7145413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82928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944340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106191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2CC"/>
                </a:solidFill>
              </a:rPr>
              <a:t>Assessment</a:t>
            </a:r>
            <a:r>
              <a:rPr lang="en-US">
                <a:solidFill>
                  <a:srgbClr val="FFF2CC"/>
                </a:solidFill>
              </a:rPr>
              <a:t> of Need</a:t>
            </a:r>
            <a:endParaRPr sz="3600">
              <a:solidFill>
                <a:srgbClr val="FFF2CC"/>
              </a:solidFill>
            </a:endParaRPr>
          </a:p>
        </p:txBody>
      </p:sp>
      <p:sp>
        <p:nvSpPr>
          <p:cNvPr id="238" name="Google Shape;238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Market Gap of Solution: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➜"/>
            </a:pPr>
            <a:r>
              <a:rPr lang="en-US">
                <a:solidFill>
                  <a:schemeClr val="dk2"/>
                </a:solidFill>
              </a:rPr>
              <a:t>Lack of hobbyist monitoring.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➜"/>
            </a:pPr>
            <a:r>
              <a:rPr lang="en-US">
                <a:solidFill>
                  <a:schemeClr val="dk2"/>
                </a:solidFill>
              </a:rPr>
              <a:t>No market solutions at price point.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➜"/>
            </a:pPr>
            <a:r>
              <a:rPr lang="en-US">
                <a:solidFill>
                  <a:schemeClr val="dk2"/>
                </a:solidFill>
              </a:rPr>
              <a:t>No solutions with modular design.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➜"/>
            </a:pPr>
            <a:r>
              <a:rPr lang="en-US">
                <a:solidFill>
                  <a:schemeClr val="dk2"/>
                </a:solidFill>
              </a:rPr>
              <a:t>Over-engineered designs at the market level causing a lack of flexibility for personal use.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0" y="6353400"/>
            <a:ext cx="1352700" cy="5046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✓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1160250" y="6353425"/>
            <a:ext cx="5086800" cy="504600"/>
          </a:xfrm>
          <a:prstGeom prst="chevron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Plan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6041399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2"/>
          <p:cNvSpPr/>
          <p:nvPr/>
        </p:nvSpPr>
        <p:spPr>
          <a:xfrm>
            <a:off x="7201563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8374050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95462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10744125" y="6353425"/>
            <a:ext cx="1352700" cy="5046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